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sz="2160" b="1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r>
              <a:rPr lang="ru-RU" sz="2160" b="1" strike="noStrike" spc="-1">
                <a:solidFill>
                  <a:srgbClr val="000000"/>
                </a:solidFill>
                <a:latin typeface="Arial"/>
                <a:ea typeface="DejaVu Sans"/>
              </a:rPr>
              <a:t>Оценка игры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Оценка игры</c:v>
                </c:pt>
              </c:strCache>
            </c:strRef>
          </c:tx>
          <c:spPr>
            <a:solidFill>
              <a:srgbClr val="4472C4"/>
            </a:solidFill>
            <a:ln w="0">
              <a:noFill/>
            </a:ln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77E7-49FE-AC05-58A9A477EA41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0">
                <a:noFill/>
              </a:ln>
            </c:spPr>
            <c:extLst>
              <c:ext xmlns:c16="http://schemas.microsoft.com/office/drawing/2014/chart" uri="{C3380CC4-5D6E-409C-BE32-E72D297353CC}">
                <c16:uniqueId val="{00000003-77E7-49FE-AC05-58A9A477EA41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0">
                <a:noFill/>
              </a:ln>
            </c:spPr>
            <c:extLst>
              <c:ext xmlns:c16="http://schemas.microsoft.com/office/drawing/2014/chart" uri="{C3380CC4-5D6E-409C-BE32-E72D297353CC}">
                <c16:uniqueId val="{00000005-77E7-49FE-AC05-58A9A477EA41}"/>
              </c:ext>
            </c:extLst>
          </c:dPt>
          <c:dLbls>
            <c:dLbl>
              <c:idx val="0"/>
              <c:numFmt formatCode="0%" sourceLinked="0"/>
              <c:spPr/>
              <c:txPr>
                <a:bodyPr wrap="square"/>
                <a:lstStyle/>
                <a:p>
                  <a:pPr>
                    <a:defRPr sz="1800" b="0" strike="noStrike" spc="-1">
                      <a:solidFill>
                        <a:srgbClr val="000000"/>
                      </a:solidFill>
                      <a:latin typeface="Arial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1"/>
              <c:extLst>
                <c:ext xmlns:c16="http://schemas.microsoft.com/office/drawing/2014/chart" uri="{C3380CC4-5D6E-409C-BE32-E72D297353CC}">
                  <c16:uniqueId val="{00000001-77E7-49FE-AC05-58A9A477EA41}"/>
                </c:ext>
              </c:extLst>
            </c:dLbl>
            <c:dLbl>
              <c:idx val="1"/>
              <c:numFmt formatCode="0%" sourceLinked="0"/>
              <c:spPr/>
              <c:txPr>
                <a:bodyPr wrap="square"/>
                <a:lstStyle/>
                <a:p>
                  <a:pPr>
                    <a:defRPr sz="1800" b="0" strike="noStrike" spc="-1">
                      <a:solidFill>
                        <a:srgbClr val="000000"/>
                      </a:solidFill>
                      <a:latin typeface="Arial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1"/>
              <c:extLst>
                <c:ext xmlns:c16="http://schemas.microsoft.com/office/drawing/2014/chart" uri="{C3380CC4-5D6E-409C-BE32-E72D297353CC}">
                  <c16:uniqueId val="{00000003-77E7-49FE-AC05-58A9A477EA41}"/>
                </c:ext>
              </c:extLst>
            </c:dLbl>
            <c:dLbl>
              <c:idx val="2"/>
              <c:numFmt formatCode="0%" sourceLinked="0"/>
              <c:spPr/>
              <c:txPr>
                <a:bodyPr wrap="square"/>
                <a:lstStyle/>
                <a:p>
                  <a:pPr>
                    <a:defRPr sz="1800" b="0" strike="noStrike" spc="-1">
                      <a:solidFill>
                        <a:srgbClr val="000000"/>
                      </a:solidFill>
                      <a:latin typeface="Arial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1"/>
              <c:extLst>
                <c:ext xmlns:c16="http://schemas.microsoft.com/office/drawing/2014/chart" uri="{C3380CC4-5D6E-409C-BE32-E72D297353CC}">
                  <c16:uniqueId val="{00000005-77E7-49FE-AC05-58A9A477EA41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8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1"/>
            <c:separator>;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3"/>
                <c:pt idx="0">
                  <c:v>Понравилось</c:v>
                </c:pt>
                <c:pt idx="1">
                  <c:v>Не понравилось</c:v>
                </c:pt>
                <c:pt idx="2">
                  <c:v>Требуется доработка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0.8</c:v>
                </c:pt>
                <c:pt idx="1">
                  <c:v>0.15</c:v>
                </c:pt>
                <c:pt idx="2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7E7-49FE-AC05-58A9A477EA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0">
          <a:noFill/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sz="1800" b="0" strike="noStrike" spc="-1">
              <a:solidFill>
                <a:srgbClr val="000000"/>
              </a:solidFill>
              <a:latin typeface="Arial"/>
              <a:ea typeface="DejaVu Sans"/>
            </a:defRPr>
          </a:pPr>
          <a:endParaRPr lang="ru-RU"/>
        </a:p>
      </c:txPr>
    </c:legend>
    <c:plotVisOnly val="1"/>
    <c:dispBlanksAs val="gap"/>
    <c:showDLblsOverMax val="1"/>
  </c:chart>
  <c:spPr>
    <a:noFill/>
    <a:ln w="0"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E58E90-8AFB-4144-9B8D-A943D35624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3718DC2-3589-4A4F-A984-BFE0C087069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1AEAC42-901A-4781-A1F4-767A9C78241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9E3466-051C-429F-BB95-F3EC231EC4E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2C83F17-A594-4233-A6A3-882CD6BC005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71F87EA-0BD6-486D-89DB-6A3E99C18A9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27BE82E-6400-4EC4-BDB5-AF2F860BAE9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2047D14-13BD-4E00-B7CF-7AEA0FDC4E6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ECEAD63-8C9F-4429-9AB6-C52FC313A0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01EA214-6F72-4E3A-B4FB-74F9F2ECC86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0D974C2-36CE-4C24-A3E7-AF7DA4E827C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55535D8-FC89-46BC-82C6-8A8850E422F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E5D429E-BE99-4494-9D22-8FD849EE674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0610C8C-7915-4D22-AA39-7DD42FBF47C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2466EA8-7734-4EE2-9096-6DCA08FDD03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57C6EF4-78AD-47A7-A202-15B181A0334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BC0267D-B7BA-4B10-BDE7-E2FBF98DF77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B582B8C-B92B-4079-A6D1-7477CE246F1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BBD3F81-9200-4C1C-977D-3836309304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9EA8525-B3B3-4BEC-AEF7-60ABF1B23CB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2119D90-E396-4A9C-9530-43B2227EE8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C38C9AD-AE12-44C7-951A-9438F5DCBD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279C7D7-E9B4-4CB5-B44F-FD0AE4DB88E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F8BEC7F-8D97-4F97-AD9B-B53CA21AA2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F40B174-294B-4D19-9124-2D75C8D7AB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13A88D9-41B6-4F5E-AA1E-7205FFC298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90207C8-2DFA-4037-BCF9-AD6E166223B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679390A-3488-483A-9168-2694575A0E0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3CDFE59-3FBA-4501-8545-79FA9D1F427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1E9EA01-67FD-4A8D-87CB-F73639797A2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CEAF037-0FC3-49AE-8A7B-8D215F43158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E8137C1-8404-466D-AE2C-FA192A0ECC0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9DBCF55-4AB8-4ABF-886E-AB2722B5EB8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6CD18B4-C6D0-4B92-B68A-502FA593EAC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016C292-01FB-4AB9-B313-31CC83FBAAB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182F854-44E2-4DE0-8C5C-04939761D64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0B75355-0E02-4790-93FF-2D1FCFFE26D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B001770-AD07-41FC-8A97-DBA72006578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2107C47-E4F2-4E0E-884F-D0057AC6F4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76FC939-DDA5-4741-8A25-51FD735C03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8B2ADC6-8649-4E5D-9BA9-D09957CDC8F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378E95B-11B6-4954-A0C6-9ED2F412941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ECE54FA-9519-4469-9B6D-DB71220C217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685D8D8-2079-496D-9555-011EA92FFE3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595C557-4059-4F98-BE84-CAB5E9F0AFD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11573DA-0EE2-4A15-8D36-191F94F0C4E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FCD83D8-5FB7-46F3-AB57-46F59DF59A5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A1A54B5-2AFA-41DC-A7FD-D2476E5CD0B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D10B9FA-9BE2-42D0-AEBC-2C23A53489D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56E7E41-B731-458E-95D5-D756F2CCBB1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4152AB5-2491-4B05-B016-D7A325D95EC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1939A31-776C-4E93-90B4-045324B271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B0559FD-E023-4372-B39D-40483EC7E69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AD0609B-97E8-4F17-AC37-FEF57475CEE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16609AB-6E8F-4C3A-A794-D73401050E1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9919B76-801F-4239-BF9C-C63D953EC7E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7C1D74E-C064-472E-BBE0-C075195384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1DF56769-BE06-44DE-A734-17D83B611DE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613580A-5D53-4C86-A1F9-E506F13BDFE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8398262-E11C-46D8-A288-05234573CFF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A84615BA-F9F2-494E-9A12-0280049B3D3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1DEEA806-AD1A-4FFE-B115-7AC4962791E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0013C23-B7B6-4AFA-98B1-A350BE0F578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E7A22F8-AC45-4E5D-880E-D4B8ED6C1AD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DDF65296-5716-48E7-B742-254A8F71903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7CA198C-6CBE-4439-8311-756DD4116E8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CEBFDF9-52C9-4DD4-85C2-8B8ACDB709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631F783-BF79-470A-947D-FB2E08BC2A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3E5179A-65CB-4955-BCA6-B148D812198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6D416C6-D5BE-4DBC-AE1A-195AC90CDB0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BBEE52E-041C-45FA-941A-53CA7847C9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3D37747-C5A7-4379-898A-26588EACAA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6"/>
          <p:cNvPicPr/>
          <p:nvPr/>
        </p:nvPicPr>
        <p:blipFill>
          <a:blip r:embed="rId14"/>
          <a:srcRect l="37478" t="21111"/>
          <a:stretch/>
        </p:blipFill>
        <p:spPr>
          <a:xfrm>
            <a:off x="0" y="0"/>
            <a:ext cx="4037400" cy="6856920"/>
          </a:xfrm>
          <a:prstGeom prst="rect">
            <a:avLst/>
          </a:prstGeom>
          <a:ln w="0">
            <a:noFill/>
          </a:ln>
        </p:spPr>
      </p:pic>
      <p:pic>
        <p:nvPicPr>
          <p:cNvPr id="9" name="Рисунок 7"/>
          <p:cNvPicPr/>
          <p:nvPr/>
        </p:nvPicPr>
        <p:blipFill>
          <a:blip r:embed="rId15"/>
          <a:srcRect l="90900" t="21111"/>
          <a:stretch/>
        </p:blipFill>
        <p:spPr>
          <a:xfrm>
            <a:off x="3450600" y="0"/>
            <a:ext cx="8740080" cy="685692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7"/>
          <p:cNvPicPr/>
          <p:nvPr/>
        </p:nvPicPr>
        <p:blipFill>
          <a:blip r:embed="rId16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  <p:sp>
        <p:nvSpPr>
          <p:cNvPr id="5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B83E0A8-50FF-42B6-8AFA-7C4290D6675B}" type="slidenum">
              <a:rPr lang="ru-RU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6"/>
          <p:cNvPicPr/>
          <p:nvPr/>
        </p:nvPicPr>
        <p:blipFill>
          <a:blip r:embed="rId14"/>
          <a:srcRect l="37478" t="21111"/>
          <a:stretch/>
        </p:blipFill>
        <p:spPr>
          <a:xfrm>
            <a:off x="0" y="0"/>
            <a:ext cx="4037400" cy="6856920"/>
          </a:xfrm>
          <a:prstGeom prst="rect">
            <a:avLst/>
          </a:prstGeom>
          <a:ln w="0">
            <a:noFill/>
          </a:ln>
        </p:spPr>
      </p:pic>
      <p:pic>
        <p:nvPicPr>
          <p:cNvPr id="45" name="Рисунок 7"/>
          <p:cNvPicPr/>
          <p:nvPr/>
        </p:nvPicPr>
        <p:blipFill>
          <a:blip r:embed="rId15"/>
          <a:srcRect l="90900" t="21111"/>
          <a:stretch/>
        </p:blipFill>
        <p:spPr>
          <a:xfrm>
            <a:off x="3450600" y="0"/>
            <a:ext cx="8740080" cy="685692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3976B38-1F68-45D7-9B59-DE99C7F76526}" type="slidenum">
              <a:rPr lang="ru-RU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6"/>
          <p:cNvPicPr/>
          <p:nvPr/>
        </p:nvPicPr>
        <p:blipFill>
          <a:blip r:embed="rId14"/>
          <a:srcRect l="37478" t="21111"/>
          <a:stretch/>
        </p:blipFill>
        <p:spPr>
          <a:xfrm>
            <a:off x="0" y="0"/>
            <a:ext cx="4037400" cy="6856920"/>
          </a:xfrm>
          <a:prstGeom prst="rect">
            <a:avLst/>
          </a:prstGeom>
          <a:ln w="0">
            <a:noFill/>
          </a:ln>
        </p:spPr>
      </p:pic>
      <p:pic>
        <p:nvPicPr>
          <p:cNvPr id="88" name="Рисунок 7"/>
          <p:cNvPicPr/>
          <p:nvPr/>
        </p:nvPicPr>
        <p:blipFill>
          <a:blip r:embed="rId15"/>
          <a:srcRect l="90900" t="21111"/>
          <a:stretch/>
        </p:blipFill>
        <p:spPr>
          <a:xfrm>
            <a:off x="3450600" y="0"/>
            <a:ext cx="8740080" cy="6856920"/>
          </a:xfrm>
          <a:prstGeom prst="rect">
            <a:avLst/>
          </a:prstGeom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AA26CC2-5D8F-4F78-BFE4-48DB852533F7}" type="slidenum">
              <a:rPr lang="ru-RU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Рисунок 6"/>
          <p:cNvPicPr/>
          <p:nvPr/>
        </p:nvPicPr>
        <p:blipFill>
          <a:blip r:embed="rId14"/>
          <a:srcRect l="37478" t="21111"/>
          <a:stretch/>
        </p:blipFill>
        <p:spPr>
          <a:xfrm>
            <a:off x="0" y="0"/>
            <a:ext cx="4037400" cy="6856920"/>
          </a:xfrm>
          <a:prstGeom prst="rect">
            <a:avLst/>
          </a:prstGeom>
          <a:ln w="0">
            <a:noFill/>
          </a:ln>
        </p:spPr>
      </p:pic>
      <p:pic>
        <p:nvPicPr>
          <p:cNvPr id="131" name="Рисунок 7"/>
          <p:cNvPicPr/>
          <p:nvPr/>
        </p:nvPicPr>
        <p:blipFill>
          <a:blip r:embed="rId15"/>
          <a:srcRect l="90900" t="21111"/>
          <a:stretch/>
        </p:blipFill>
        <p:spPr>
          <a:xfrm>
            <a:off x="3450600" y="0"/>
            <a:ext cx="8740080" cy="685692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  <p:sp>
        <p:nvSpPr>
          <p:cNvPr id="134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EAAD422-778F-4D08-B228-083A678809F1}" type="slidenum">
              <a:rPr lang="ru-RU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6"/>
          <p:cNvPicPr/>
          <p:nvPr/>
        </p:nvPicPr>
        <p:blipFill>
          <a:blip r:embed="rId14"/>
          <a:srcRect l="37478" t="21111"/>
          <a:stretch/>
        </p:blipFill>
        <p:spPr>
          <a:xfrm>
            <a:off x="0" y="0"/>
            <a:ext cx="4037400" cy="6856920"/>
          </a:xfrm>
          <a:prstGeom prst="rect">
            <a:avLst/>
          </a:prstGeom>
          <a:ln w="0">
            <a:noFill/>
          </a:ln>
        </p:spPr>
      </p:pic>
      <p:pic>
        <p:nvPicPr>
          <p:cNvPr id="174" name="Рисунок 7"/>
          <p:cNvPicPr/>
          <p:nvPr/>
        </p:nvPicPr>
        <p:blipFill>
          <a:blip r:embed="rId15"/>
          <a:srcRect l="90900" t="21111"/>
          <a:stretch/>
        </p:blipFill>
        <p:spPr>
          <a:xfrm>
            <a:off x="3450600" y="0"/>
            <a:ext cx="8740080" cy="685692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3A0655E-7A1D-4055-A0A6-BE1281B6DD0F}" type="slidenum">
              <a:rPr lang="ru-RU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17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6"/>
          <p:cNvPicPr/>
          <p:nvPr/>
        </p:nvPicPr>
        <p:blipFill>
          <a:blip r:embed="rId14"/>
          <a:srcRect l="37478" t="21111"/>
          <a:stretch/>
        </p:blipFill>
        <p:spPr>
          <a:xfrm>
            <a:off x="0" y="0"/>
            <a:ext cx="4037400" cy="6856920"/>
          </a:xfrm>
          <a:prstGeom prst="rect">
            <a:avLst/>
          </a:prstGeom>
          <a:ln w="0">
            <a:noFill/>
          </a:ln>
        </p:spPr>
      </p:pic>
      <p:pic>
        <p:nvPicPr>
          <p:cNvPr id="217" name="Рисунок 7"/>
          <p:cNvPicPr/>
          <p:nvPr/>
        </p:nvPicPr>
        <p:blipFill>
          <a:blip r:embed="rId15"/>
          <a:srcRect l="90900" t="21111"/>
          <a:stretch/>
        </p:blipFill>
        <p:spPr>
          <a:xfrm>
            <a:off x="3450600" y="0"/>
            <a:ext cx="8740080" cy="685692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19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6335C5-0EE4-44BE-A4BE-EAB19C1CAB7E}" type="slidenum">
              <a:rPr lang="ru-RU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00000" y="2520000"/>
            <a:ext cx="702036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800" b="0" strike="noStrike" spc="-1">
                <a:solidFill>
                  <a:srgbClr val="FFFFFF"/>
                </a:solidFill>
                <a:latin typeface="Times New Roman"/>
              </a:rPr>
              <a:t>Создание </a:t>
            </a:r>
            <a:r>
              <a:rPr lang="ru-RU" sz="4800" b="0" strike="noStrike" spc="-1">
                <a:solidFill>
                  <a:srgbClr val="FFFFFF"/>
                </a:solidFill>
                <a:latin typeface="Times New Roman"/>
              </a:rPr>
              <a:t>онлайн </a:t>
            </a:r>
            <a:r>
              <a:rPr lang="en-US" sz="4800" b="0" strike="noStrike" spc="-1">
                <a:solidFill>
                  <a:srgbClr val="FFFFFF"/>
                </a:solidFill>
                <a:latin typeface="Times New Roman"/>
              </a:rPr>
              <a:t>игры</a:t>
            </a:r>
            <a:r>
              <a:rPr lang="ru-RU" sz="4800" b="0" strike="noStrike" spc="-1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4800" b="0" strike="noStrike" spc="-1">
                <a:solidFill>
                  <a:srgbClr val="FFFFFF"/>
                </a:solidFill>
                <a:latin typeface="Times New Roman"/>
              </a:rPr>
              <a:t>«Dangerous field</a:t>
            </a:r>
            <a:r>
              <a:rPr lang="ru-RU" sz="4800" b="0" strike="noStrike" spc="-1">
                <a:solidFill>
                  <a:srgbClr val="FFFFFF"/>
                </a:solidFill>
                <a:latin typeface="Times New Roman"/>
              </a:rPr>
              <a:t>»</a:t>
            </a:r>
            <a:endParaRPr lang="ru-RU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ubTitle"/>
          </p:nvPr>
        </p:nvSpPr>
        <p:spPr>
          <a:xfrm>
            <a:off x="4498920" y="5004720"/>
            <a:ext cx="7020360" cy="16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Times New Roman"/>
              </a:rPr>
              <a:t>Выполнил: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Times New Roman"/>
              </a:rPr>
              <a:t>Ученик МОАУ «Гимназия №5»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Times New Roman"/>
              </a:rPr>
              <a:t>Заньков Вадим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Times New Roman"/>
              </a:rPr>
              <a:t>Учитель: Анисина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Times New Roman"/>
              </a:rPr>
              <a:t>Татьяна Николаевна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080000" y="1800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200" b="0" strike="noStrike" spc="-1">
                <a:solidFill>
                  <a:srgbClr val="000000"/>
                </a:solidFill>
                <a:latin typeface="Times New Roman"/>
              </a:rPr>
              <a:t>Впечатление об игре</a:t>
            </a:r>
            <a:endParaRPr lang="ru-RU" sz="42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16" name="Диаграмма 1"/>
          <p:cNvGraphicFramePr/>
          <p:nvPr/>
        </p:nvGraphicFramePr>
        <p:xfrm>
          <a:off x="2031840" y="1772640"/>
          <a:ext cx="8312040" cy="436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200" b="0" strike="noStrike" spc="-1">
                <a:solidFill>
                  <a:srgbClr val="000000"/>
                </a:solidFill>
                <a:latin typeface="Times New Roman"/>
              </a:rPr>
              <a:t>Заключение</a:t>
            </a:r>
            <a:endParaRPr lang="ru-RU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1080000" y="2129040"/>
            <a:ext cx="636120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 algn="ctr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ru-RU" sz="2600" b="0" strike="noStrike" spc="-1">
                <a:solidFill>
                  <a:srgbClr val="000000"/>
                </a:solidFill>
                <a:latin typeface="Times New Roman"/>
              </a:rPr>
              <a:t>Web-страница, разработанная мною на языках HTML, CSS, JavaScript, позволяет получить удовольствие от игры. Стоит отметить, что этот проект не является полностью завершенным ведь страницу можно улучшать и улучшать</a:t>
            </a:r>
            <a:endParaRPr lang="ru-RU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Рисунок 137"/>
          <p:cNvPicPr/>
          <p:nvPr/>
        </p:nvPicPr>
        <p:blipFill>
          <a:blip r:embed="rId2"/>
          <a:stretch/>
        </p:blipFill>
        <p:spPr>
          <a:xfrm>
            <a:off x="7660440" y="2030400"/>
            <a:ext cx="4218840" cy="2108880"/>
          </a:xfrm>
          <a:prstGeom prst="rect">
            <a:avLst/>
          </a:prstGeom>
          <a:ln w="0">
            <a:noFill/>
          </a:ln>
          <a:effectLst>
            <a:glow rad="127080">
              <a:srgbClr val="000000"/>
            </a:glow>
          </a:effectLst>
        </p:spPr>
      </p:pic>
      <p:pic>
        <p:nvPicPr>
          <p:cNvPr id="320" name="Рисунок 138"/>
          <p:cNvPicPr/>
          <p:nvPr/>
        </p:nvPicPr>
        <p:blipFill>
          <a:blip r:embed="rId3"/>
          <a:stretch/>
        </p:blipFill>
        <p:spPr>
          <a:xfrm>
            <a:off x="4530240" y="4662360"/>
            <a:ext cx="3929040" cy="1636920"/>
          </a:xfrm>
          <a:prstGeom prst="rect">
            <a:avLst/>
          </a:prstGeom>
          <a:ln w="0">
            <a:noFill/>
          </a:ln>
          <a:effectLst>
            <a:softEdge rad="6336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200" b="0" strike="noStrike" spc="-1">
                <a:solidFill>
                  <a:srgbClr val="000000"/>
                </a:solidFill>
                <a:latin typeface="Times New Roman"/>
              </a:rPr>
              <a:t>Спасибо за внимание!</a:t>
            </a:r>
            <a:endParaRPr lang="ru-RU" sz="4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Рисунок 140"/>
          <p:cNvPicPr/>
          <p:nvPr/>
        </p:nvPicPr>
        <p:blipFill>
          <a:blip r:embed="rId2"/>
          <a:stretch/>
        </p:blipFill>
        <p:spPr>
          <a:xfrm>
            <a:off x="1742760" y="1980000"/>
            <a:ext cx="3476520" cy="2339280"/>
          </a:xfrm>
          <a:prstGeom prst="rect">
            <a:avLst/>
          </a:prstGeom>
          <a:ln w="0">
            <a:noFill/>
          </a:ln>
          <a:effectLst>
            <a:glow rad="127080">
              <a:srgbClr val="000000"/>
            </a:glow>
          </a:effectLst>
        </p:spPr>
      </p:pic>
      <p:pic>
        <p:nvPicPr>
          <p:cNvPr id="323" name="Рисунок 141"/>
          <p:cNvPicPr/>
          <p:nvPr/>
        </p:nvPicPr>
        <p:blipFill>
          <a:blip r:embed="rId3"/>
          <a:stretch/>
        </p:blipFill>
        <p:spPr>
          <a:xfrm>
            <a:off x="4400280" y="4860000"/>
            <a:ext cx="2979000" cy="2177280"/>
          </a:xfrm>
          <a:prstGeom prst="rect">
            <a:avLst/>
          </a:prstGeom>
          <a:ln w="0">
            <a:noFill/>
          </a:ln>
        </p:spPr>
      </p:pic>
      <p:pic>
        <p:nvPicPr>
          <p:cNvPr id="324" name="Рисунок 142"/>
          <p:cNvPicPr/>
          <p:nvPr/>
        </p:nvPicPr>
        <p:blipFill>
          <a:blip r:embed="rId4"/>
          <a:stretch/>
        </p:blipFill>
        <p:spPr>
          <a:xfrm>
            <a:off x="6300000" y="1976040"/>
            <a:ext cx="3959280" cy="2343240"/>
          </a:xfrm>
          <a:prstGeom prst="rect">
            <a:avLst/>
          </a:prstGeom>
          <a:ln w="0">
            <a:noFill/>
          </a:ln>
          <a:effectLst>
            <a:glow rad="127080">
              <a:srgbClr val="000000"/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200" b="0" strike="noStrike" spc="-1" dirty="0">
                <a:solidFill>
                  <a:srgbClr val="000000"/>
                </a:solidFill>
                <a:latin typeface="Times New Roman"/>
              </a:rPr>
              <a:t>Актуальность</a:t>
            </a:r>
            <a:endParaRPr lang="ru-RU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2" name="Рисунок 89"/>
          <p:cNvPicPr/>
          <p:nvPr/>
        </p:nvPicPr>
        <p:blipFill>
          <a:blip r:embed="rId2"/>
          <a:stretch/>
        </p:blipFill>
        <p:spPr>
          <a:xfrm>
            <a:off x="398880" y="1825560"/>
            <a:ext cx="3200400" cy="2133720"/>
          </a:xfrm>
          <a:prstGeom prst="rect">
            <a:avLst/>
          </a:prstGeom>
          <a:ln w="0">
            <a:noFill/>
          </a:ln>
          <a:effectLst>
            <a:glow rad="127080">
              <a:srgbClr val="000000"/>
            </a:glow>
          </a:effectLst>
        </p:spPr>
      </p:pic>
      <p:sp>
        <p:nvSpPr>
          <p:cNvPr id="263" name="PlaceHolder 2"/>
          <p:cNvSpPr>
            <a:spLocks noGrp="1"/>
          </p:cNvSpPr>
          <p:nvPr>
            <p:ph type="subTitle"/>
          </p:nvPr>
        </p:nvSpPr>
        <p:spPr>
          <a:xfrm>
            <a:off x="3935880" y="1917000"/>
            <a:ext cx="7392600" cy="470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/>
              </a:rPr>
              <a:t>В основном, чтобы поиграть в игру, нужно скачать её и тем самым потратить память на компьютере. Я же написал игру на </a:t>
            </a:r>
            <a:r>
              <a:rPr lang="ru-RU" sz="2600" b="0" strike="noStrike" spc="-1" dirty="0" err="1">
                <a:solidFill>
                  <a:srgbClr val="000000"/>
                </a:solidFill>
                <a:latin typeface="Times New Roman"/>
              </a:rPr>
              <a:t>web</a:t>
            </a:r>
            <a:r>
              <a:rPr lang="ru-RU" sz="2600" b="0" strike="noStrike" spc="-1" dirty="0">
                <a:solidFill>
                  <a:srgbClr val="000000"/>
                </a:solidFill>
                <a:latin typeface="Times New Roman"/>
              </a:rPr>
              <a:t>-страничке, которую не нужно скачивать. Перед началом игры, вы можете создать </a:t>
            </a:r>
            <a:r>
              <a:rPr lang="ru-RU" sz="2600" b="0" strike="noStrike" spc="-1" dirty="0" err="1">
                <a:solidFill>
                  <a:srgbClr val="000000"/>
                </a:solidFill>
                <a:latin typeface="Times New Roman"/>
              </a:rPr>
              <a:t>аватарку</a:t>
            </a:r>
            <a:r>
              <a:rPr lang="ru-RU" sz="2600" b="0" strike="noStrike" spc="-1" dirty="0">
                <a:solidFill>
                  <a:srgbClr val="000000"/>
                </a:solidFill>
                <a:latin typeface="Times New Roman"/>
              </a:rPr>
              <a:t>, которая будет отображаться у вас при игре. Играя, вы развиваете свое мышление, а также проверяете свою удачу. Исходя из этого можно сделать вывод, что такая игра будет актуальна для пользования как детей, так и взрослых.</a:t>
            </a:r>
            <a:endParaRPr lang="ru-RU" sz="26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Рисунок 91"/>
          <p:cNvPicPr/>
          <p:nvPr/>
        </p:nvPicPr>
        <p:blipFill>
          <a:blip r:embed="rId3"/>
          <a:stretch/>
        </p:blipFill>
        <p:spPr>
          <a:xfrm>
            <a:off x="360000" y="4140000"/>
            <a:ext cx="3239280" cy="1827720"/>
          </a:xfrm>
          <a:prstGeom prst="rect">
            <a:avLst/>
          </a:prstGeom>
          <a:ln w="0">
            <a:noFill/>
          </a:ln>
          <a:effectLst>
            <a:glow rad="127080">
              <a:srgbClr val="000000"/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200" b="0" strike="noStrike" spc="-1">
                <a:solidFill>
                  <a:srgbClr val="000000"/>
                </a:solidFill>
                <a:latin typeface="Times New Roman"/>
              </a:rPr>
              <a:t>Цель проекта</a:t>
            </a:r>
            <a:endParaRPr lang="ru-RU" sz="4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Рисунок 93"/>
          <p:cNvPicPr/>
          <p:nvPr/>
        </p:nvPicPr>
        <p:blipFill>
          <a:blip r:embed="rId2"/>
          <a:stretch/>
        </p:blipFill>
        <p:spPr>
          <a:xfrm>
            <a:off x="993960" y="2669040"/>
            <a:ext cx="3505320" cy="2550240"/>
          </a:xfrm>
          <a:prstGeom prst="rect">
            <a:avLst/>
          </a:prstGeom>
          <a:ln w="0">
            <a:noFill/>
          </a:ln>
          <a:effectLst>
            <a:glow rad="127080">
              <a:srgbClr val="000000"/>
            </a:glow>
          </a:effectLst>
        </p:spPr>
      </p:pic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5206680" y="1800000"/>
            <a:ext cx="6132600" cy="434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3200" b="0" strike="noStrike" spc="-1" dirty="0">
                <a:solidFill>
                  <a:srgbClr val="000000"/>
                </a:solidFill>
                <a:latin typeface="Times New Roman"/>
              </a:rPr>
              <a:t>Целью данного проекта является создание игры «</a:t>
            </a:r>
            <a:r>
              <a:rPr lang="ru-RU" sz="3200" b="0" strike="noStrike" spc="-1" dirty="0" err="1">
                <a:solidFill>
                  <a:srgbClr val="000000"/>
                </a:solidFill>
                <a:latin typeface="Times New Roman"/>
              </a:rPr>
              <a:t>Dangerous</a:t>
            </a:r>
            <a:r>
              <a:rPr lang="ru-RU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ru-RU" sz="3200" b="0" strike="noStrike" spc="-1" dirty="0" err="1">
                <a:solidFill>
                  <a:srgbClr val="000000"/>
                </a:solidFill>
                <a:latin typeface="Times New Roman"/>
              </a:rPr>
              <a:t>field</a:t>
            </a:r>
            <a:r>
              <a:rPr lang="ru-RU" sz="3200" b="0" strike="noStrike" spc="-1" dirty="0">
                <a:solidFill>
                  <a:srgbClr val="000000"/>
                </a:solidFill>
                <a:latin typeface="Times New Roman"/>
              </a:rPr>
              <a:t>» на Web-страничке, в среде разработки Visual Studio Code.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440000" y="0"/>
            <a:ext cx="9912600" cy="132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200" b="0" strike="noStrike" spc="-1">
                <a:solidFill>
                  <a:srgbClr val="000000"/>
                </a:solidFill>
                <a:latin typeface="Times New Roman"/>
              </a:rPr>
              <a:t>Задачи проекта</a:t>
            </a:r>
            <a:endParaRPr lang="ru-RU" sz="4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9" name="Group 2"/>
          <p:cNvGrpSpPr/>
          <p:nvPr/>
        </p:nvGrpSpPr>
        <p:grpSpPr>
          <a:xfrm>
            <a:off x="3453840" y="4692600"/>
            <a:ext cx="5193000" cy="684360"/>
            <a:chOff x="3453840" y="4692600"/>
            <a:chExt cx="5193000" cy="684360"/>
          </a:xfrm>
        </p:grpSpPr>
        <p:sp>
          <p:nvSpPr>
            <p:cNvPr id="270" name="Line 3"/>
            <p:cNvSpPr/>
            <p:nvPr/>
          </p:nvSpPr>
          <p:spPr>
            <a:xfrm>
              <a:off x="3846240" y="5351400"/>
              <a:ext cx="4800600" cy="360"/>
            </a:xfrm>
            <a:prstGeom prst="line">
              <a:avLst/>
            </a:prstGeom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ctr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271" name="Rectangle 4"/>
            <p:cNvSpPr/>
            <p:nvPr/>
          </p:nvSpPr>
          <p:spPr>
            <a:xfrm rot="3419400">
              <a:off x="3562560" y="4774680"/>
              <a:ext cx="478440" cy="519480"/>
            </a:xfrm>
            <a:prstGeom prst="rect">
              <a:avLst/>
            </a:prstGeom>
            <a:gradFill rotWithShape="0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8814000"/>
            </a:gradFill>
            <a:ln w="9525">
              <a:noFill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272" name="Text Box 5"/>
            <p:cNvSpPr/>
            <p:nvPr/>
          </p:nvSpPr>
          <p:spPr>
            <a:xfrm>
              <a:off x="4453560" y="4862880"/>
              <a:ext cx="3813480" cy="4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100" b="0" strike="noStrike" spc="-1">
                  <a:solidFill>
                    <a:srgbClr val="000000"/>
                  </a:solidFill>
                  <a:latin typeface="Times New Roman"/>
                  <a:ea typeface="DejaVu Sans"/>
                </a:rPr>
                <a:t>Подборка стилей для страницы.</a:t>
              </a:r>
              <a:endParaRPr lang="ru-RU" sz="2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3" name="Text Box 6"/>
            <p:cNvSpPr/>
            <p:nvPr/>
          </p:nvSpPr>
          <p:spPr>
            <a:xfrm>
              <a:off x="3627000" y="4818240"/>
              <a:ext cx="3344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lang="ru-RU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74" name="Group 7"/>
          <p:cNvGrpSpPr/>
          <p:nvPr/>
        </p:nvGrpSpPr>
        <p:grpSpPr>
          <a:xfrm>
            <a:off x="3453840" y="2178000"/>
            <a:ext cx="6086160" cy="684360"/>
            <a:chOff x="3453840" y="2178000"/>
            <a:chExt cx="6086160" cy="684360"/>
          </a:xfrm>
        </p:grpSpPr>
        <p:sp>
          <p:nvSpPr>
            <p:cNvPr id="275" name="Line 8"/>
            <p:cNvSpPr/>
            <p:nvPr/>
          </p:nvSpPr>
          <p:spPr>
            <a:xfrm>
              <a:off x="3846240" y="2836800"/>
              <a:ext cx="4800600" cy="360"/>
            </a:xfrm>
            <a:prstGeom prst="line">
              <a:avLst/>
            </a:prstGeom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ctr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276" name="Rectangle 9"/>
            <p:cNvSpPr/>
            <p:nvPr/>
          </p:nvSpPr>
          <p:spPr>
            <a:xfrm rot="3419400">
              <a:off x="3562560" y="2260080"/>
              <a:ext cx="478440" cy="519480"/>
            </a:xfrm>
            <a:prstGeom prst="rect">
              <a:avLst/>
            </a:prstGeom>
            <a:gradFill rotWithShape="0">
              <a:gsLst>
                <a:gs pos="0">
                  <a:srgbClr val="99CC00"/>
                </a:gs>
                <a:gs pos="100000">
                  <a:srgbClr val="465E00"/>
                </a:gs>
              </a:gsLst>
              <a:lin ang="8814000"/>
            </a:gradFill>
            <a:ln w="9525">
              <a:noFill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277" name="Text Box 10"/>
            <p:cNvSpPr/>
            <p:nvPr/>
          </p:nvSpPr>
          <p:spPr>
            <a:xfrm>
              <a:off x="4187880" y="2290320"/>
              <a:ext cx="5352120" cy="4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100" b="0" strike="noStrike" spc="-1">
                  <a:solidFill>
                    <a:srgbClr val="000000"/>
                  </a:solidFill>
                  <a:latin typeface="Times New Roman"/>
                  <a:ea typeface="DejaVu Sans"/>
                </a:rPr>
                <a:t>Изучение литературы по теме веб-разработка</a:t>
              </a:r>
              <a:endParaRPr lang="ru-RU" sz="2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8" name="Text Box 11"/>
            <p:cNvSpPr/>
            <p:nvPr/>
          </p:nvSpPr>
          <p:spPr>
            <a:xfrm>
              <a:off x="3627000" y="2303640"/>
              <a:ext cx="3344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lang="ru-RU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79" name="Group 12"/>
          <p:cNvGrpSpPr/>
          <p:nvPr/>
        </p:nvGrpSpPr>
        <p:grpSpPr>
          <a:xfrm>
            <a:off x="3453840" y="3016080"/>
            <a:ext cx="5193000" cy="684360"/>
            <a:chOff x="3453840" y="3016080"/>
            <a:chExt cx="5193000" cy="684360"/>
          </a:xfrm>
        </p:grpSpPr>
        <p:sp>
          <p:nvSpPr>
            <p:cNvPr id="280" name="Line 13"/>
            <p:cNvSpPr/>
            <p:nvPr/>
          </p:nvSpPr>
          <p:spPr>
            <a:xfrm>
              <a:off x="3846240" y="3675240"/>
              <a:ext cx="4800600" cy="360"/>
            </a:xfrm>
            <a:prstGeom prst="line">
              <a:avLst/>
            </a:prstGeom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ctr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281" name="Rectangle 14"/>
            <p:cNvSpPr/>
            <p:nvPr/>
          </p:nvSpPr>
          <p:spPr>
            <a:xfrm rot="3419400">
              <a:off x="3562560" y="3098160"/>
              <a:ext cx="478440" cy="519480"/>
            </a:xfrm>
            <a:prstGeom prst="rect">
              <a:avLst/>
            </a:prstGeom>
            <a:gradFill rotWithShape="0">
              <a:gsLst>
                <a:gs pos="0">
                  <a:srgbClr val="006699"/>
                </a:gs>
                <a:gs pos="100000">
                  <a:srgbClr val="002F46"/>
                </a:gs>
              </a:gsLst>
              <a:lin ang="8814000"/>
            </a:gradFill>
            <a:ln w="9525">
              <a:noFill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282" name="Text Box 15"/>
            <p:cNvSpPr/>
            <p:nvPr/>
          </p:nvSpPr>
          <p:spPr>
            <a:xfrm>
              <a:off x="5247720" y="3186360"/>
              <a:ext cx="222552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endParaRPr lang="ru-RU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83" name="Text Box 16"/>
            <p:cNvSpPr/>
            <p:nvPr/>
          </p:nvSpPr>
          <p:spPr>
            <a:xfrm>
              <a:off x="3627000" y="3142080"/>
              <a:ext cx="3344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lang="ru-RU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84" name="Group 17"/>
          <p:cNvGrpSpPr/>
          <p:nvPr/>
        </p:nvGrpSpPr>
        <p:grpSpPr>
          <a:xfrm>
            <a:off x="3453840" y="3854520"/>
            <a:ext cx="5193000" cy="684360"/>
            <a:chOff x="3453840" y="3854520"/>
            <a:chExt cx="5193000" cy="684360"/>
          </a:xfrm>
        </p:grpSpPr>
        <p:sp>
          <p:nvSpPr>
            <p:cNvPr id="285" name="Line 18"/>
            <p:cNvSpPr/>
            <p:nvPr/>
          </p:nvSpPr>
          <p:spPr>
            <a:xfrm>
              <a:off x="3848040" y="4511880"/>
              <a:ext cx="4798800" cy="1440"/>
            </a:xfrm>
            <a:prstGeom prst="line">
              <a:avLst/>
            </a:prstGeom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720" rIns="90000" bIns="720" anchor="ctr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286" name="Rectangle 19"/>
            <p:cNvSpPr/>
            <p:nvPr/>
          </p:nvSpPr>
          <p:spPr>
            <a:xfrm rot="3419400">
              <a:off x="3562560" y="3936600"/>
              <a:ext cx="478440" cy="519480"/>
            </a:xfrm>
            <a:prstGeom prst="rect">
              <a:avLst/>
            </a:prstGeom>
            <a:gradFill rotWithShape="0">
              <a:gsLst>
                <a:gs pos="0">
                  <a:srgbClr val="FF9933"/>
                </a:gs>
                <a:gs pos="100000">
                  <a:srgbClr val="764617"/>
                </a:gs>
              </a:gsLst>
              <a:lin ang="8814000"/>
            </a:gradFill>
            <a:ln w="9525">
              <a:noFill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287" name="Text Box 20"/>
            <p:cNvSpPr/>
            <p:nvPr/>
          </p:nvSpPr>
          <p:spPr>
            <a:xfrm>
              <a:off x="4572360" y="4024440"/>
              <a:ext cx="3575880" cy="4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100" b="0" strike="noStrike" spc="-1">
                  <a:solidFill>
                    <a:srgbClr val="000000"/>
                  </a:solidFill>
                  <a:latin typeface="Times New Roman"/>
                  <a:ea typeface="DejaVu Sans"/>
                </a:rPr>
                <a:t>Создание программного кода.</a:t>
              </a:r>
              <a:endParaRPr lang="ru-RU" sz="2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8" name="Text Box 21"/>
            <p:cNvSpPr/>
            <p:nvPr/>
          </p:nvSpPr>
          <p:spPr>
            <a:xfrm>
              <a:off x="3627000" y="3980160"/>
              <a:ext cx="3344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lang="ru-RU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89" name="Group 22"/>
          <p:cNvGrpSpPr/>
          <p:nvPr/>
        </p:nvGrpSpPr>
        <p:grpSpPr>
          <a:xfrm>
            <a:off x="3447000" y="5553360"/>
            <a:ext cx="5193000" cy="684360"/>
            <a:chOff x="3447000" y="5553360"/>
            <a:chExt cx="5193000" cy="684360"/>
          </a:xfrm>
        </p:grpSpPr>
        <p:sp>
          <p:nvSpPr>
            <p:cNvPr id="290" name="Line 23"/>
            <p:cNvSpPr/>
            <p:nvPr/>
          </p:nvSpPr>
          <p:spPr>
            <a:xfrm>
              <a:off x="3839400" y="6212160"/>
              <a:ext cx="4800600" cy="360"/>
            </a:xfrm>
            <a:prstGeom prst="line">
              <a:avLst/>
            </a:prstGeom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ctr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291" name="Rectangle 24"/>
            <p:cNvSpPr/>
            <p:nvPr/>
          </p:nvSpPr>
          <p:spPr>
            <a:xfrm rot="3419400">
              <a:off x="3555720" y="5635440"/>
              <a:ext cx="478440" cy="519480"/>
            </a:xfrm>
            <a:prstGeom prst="rect">
              <a:avLst/>
            </a:prstGeom>
            <a:gradFill rotWithShape="0">
              <a:gsLst>
                <a:gs pos="0">
                  <a:srgbClr val="990099"/>
                </a:gs>
                <a:gs pos="100000">
                  <a:srgbClr val="460046"/>
                </a:gs>
              </a:gsLst>
              <a:lin ang="8814000"/>
            </a:gradFill>
            <a:ln w="9525">
              <a:noFill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292" name="Text Box 25"/>
            <p:cNvSpPr/>
            <p:nvPr/>
          </p:nvSpPr>
          <p:spPr>
            <a:xfrm>
              <a:off x="5337720" y="5723640"/>
              <a:ext cx="2032200" cy="4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100" b="0" strike="noStrike" spc="-1">
                  <a:solidFill>
                    <a:srgbClr val="000000"/>
                  </a:solidFill>
                  <a:latin typeface="Times New Roman"/>
                  <a:ea typeface="DejaVu Sans"/>
                </a:rPr>
                <a:t>Сделать выводы</a:t>
              </a:r>
              <a:endParaRPr lang="ru-RU" sz="2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3" name="Text Box 26"/>
            <p:cNvSpPr/>
            <p:nvPr/>
          </p:nvSpPr>
          <p:spPr>
            <a:xfrm>
              <a:off x="3620160" y="5679000"/>
              <a:ext cx="3344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lang="ru-RU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4" name="TextBox 121"/>
          <p:cNvSpPr/>
          <p:nvPr/>
        </p:nvSpPr>
        <p:spPr>
          <a:xfrm>
            <a:off x="4232520" y="3240000"/>
            <a:ext cx="710676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Краткое изучения языков разметки, стилей и программирования.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Рисунок 122"/>
          <p:cNvPicPr/>
          <p:nvPr/>
        </p:nvPicPr>
        <p:blipFill>
          <a:blip r:embed="rId2"/>
          <a:stretch/>
        </p:blipFill>
        <p:spPr>
          <a:xfrm>
            <a:off x="8280000" y="4680000"/>
            <a:ext cx="4249440" cy="217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200" b="0" strike="noStrike" spc="-1">
                <a:solidFill>
                  <a:srgbClr val="000000"/>
                </a:solidFill>
                <a:latin typeface="Times New Roman"/>
              </a:rPr>
              <a:t>Гипотеза</a:t>
            </a:r>
            <a:endParaRPr lang="ru-RU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1199520" y="1628640"/>
            <a:ext cx="6265440" cy="419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600" b="0" strike="noStrike" spc="-1">
                <a:solidFill>
                  <a:srgbClr val="000000"/>
                </a:solidFill>
                <a:latin typeface="Times New Roman"/>
              </a:rPr>
              <a:t>Если я напишу онлайн игру, с использованием языков разметки (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HTML</a:t>
            </a:r>
            <a:r>
              <a:rPr lang="ru-RU" sz="2600" b="0" strike="noStrike" spc="-1">
                <a:solidFill>
                  <a:srgbClr val="000000"/>
                </a:solidFill>
                <a:latin typeface="Times New Roman"/>
              </a:rPr>
              <a:t>), таблицы стилей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(CSS)</a:t>
            </a:r>
            <a:r>
              <a:rPr lang="ru-RU" sz="2600" b="0" strike="noStrike" spc="-1">
                <a:solidFill>
                  <a:srgbClr val="000000"/>
                </a:solidFill>
                <a:latin typeface="Times New Roman"/>
              </a:rPr>
              <a:t> и языка программирования </a:t>
            </a: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(JavaScript), </a:t>
            </a:r>
            <a:r>
              <a:rPr lang="ru-RU" sz="2600" b="0" strike="noStrike" spc="-1">
                <a:solidFill>
                  <a:srgbClr val="000000"/>
                </a:solidFill>
                <a:latin typeface="Times New Roman"/>
              </a:rPr>
              <a:t>то моя игра сможет являться демонстрацией возможности создания таких игр обычными школьниками.</a:t>
            </a:r>
            <a:endParaRPr lang="ru-RU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8" name="Рисунок 254"/>
          <p:cNvPicPr/>
          <p:nvPr/>
        </p:nvPicPr>
        <p:blipFill>
          <a:blip r:embed="rId2"/>
          <a:stretch/>
        </p:blipFill>
        <p:spPr>
          <a:xfrm>
            <a:off x="7821360" y="2520000"/>
            <a:ext cx="3698280" cy="2466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90000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200" b="0" strike="noStrike" spc="-1">
                <a:solidFill>
                  <a:srgbClr val="000000"/>
                </a:solidFill>
                <a:latin typeface="Times New Roman"/>
              </a:rPr>
              <a:t>HTML</a:t>
            </a:r>
            <a:endParaRPr lang="ru-RU" sz="4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Рисунок 124"/>
          <p:cNvPicPr/>
          <p:nvPr/>
        </p:nvPicPr>
        <p:blipFill>
          <a:blip r:embed="rId2"/>
          <a:stretch/>
        </p:blipFill>
        <p:spPr>
          <a:xfrm>
            <a:off x="7920000" y="1620000"/>
            <a:ext cx="3619800" cy="2035800"/>
          </a:xfrm>
          <a:prstGeom prst="rect">
            <a:avLst/>
          </a:prstGeom>
          <a:ln w="0">
            <a:noFill/>
          </a:ln>
        </p:spPr>
      </p:pic>
      <p:pic>
        <p:nvPicPr>
          <p:cNvPr id="301" name="Рисунок 125"/>
          <p:cNvPicPr/>
          <p:nvPr/>
        </p:nvPicPr>
        <p:blipFill>
          <a:blip r:embed="rId3"/>
          <a:stretch/>
        </p:blipFill>
        <p:spPr>
          <a:xfrm>
            <a:off x="7920000" y="3905280"/>
            <a:ext cx="3599280" cy="2108520"/>
          </a:xfrm>
          <a:prstGeom prst="rect">
            <a:avLst/>
          </a:prstGeom>
          <a:ln w="0">
            <a:noFill/>
          </a:ln>
        </p:spPr>
      </p:pic>
      <p:sp>
        <p:nvSpPr>
          <p:cNvPr id="302" name="PlaceHolder 2"/>
          <p:cNvSpPr>
            <a:spLocks noGrp="1"/>
          </p:cNvSpPr>
          <p:nvPr>
            <p:ph type="subTitle"/>
          </p:nvPr>
        </p:nvSpPr>
        <p:spPr>
          <a:xfrm>
            <a:off x="838080" y="1620000"/>
            <a:ext cx="6361200" cy="48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/>
              </a:rPr>
              <a:t>HTML не является языком программирования; это язык разметки, и используется, чтобы сообщать вашему браузеру, как отображать веб-страницы, которые вы посещаете. Он может быть сложным или простым, в зависимости от того, как хочет веб-дизайнер. HTML состоит из ряда элементов, которые вы используете, чтобы вкладывать или оборачивать различные части контента, чтобы заставить контент отображаться или действовать определённым образом.</a:t>
            </a:r>
            <a:endParaRPr lang="ru-RU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200" b="0" strike="noStrike" spc="-1">
                <a:solidFill>
                  <a:srgbClr val="000000"/>
                </a:solidFill>
                <a:latin typeface="Times New Roman"/>
              </a:rPr>
              <a:t>CSS</a:t>
            </a:r>
            <a:endParaRPr lang="ru-RU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subTitle"/>
          </p:nvPr>
        </p:nvSpPr>
        <p:spPr>
          <a:xfrm>
            <a:off x="838080" y="2160000"/>
            <a:ext cx="6901200" cy="401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600" b="0" strike="noStrike" spc="-1">
                <a:solidFill>
                  <a:srgbClr val="000000"/>
                </a:solidFill>
                <a:latin typeface="Times New Roman"/>
              </a:rPr>
              <a:t>Cascading Style Sheets (CSS) является таблица стилей язык, используемый для описания представления документа, написанного на HTML. CSS описывает, как элементы должны отображаться на экране, на бумаге, в речи или на других носителях.</a:t>
            </a:r>
            <a:endParaRPr lang="ru-RU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5" name="Рисунок 129"/>
          <p:cNvPicPr/>
          <p:nvPr/>
        </p:nvPicPr>
        <p:blipFill>
          <a:blip r:embed="rId2"/>
          <a:stretch/>
        </p:blipFill>
        <p:spPr>
          <a:xfrm>
            <a:off x="8640000" y="1980000"/>
            <a:ext cx="3155040" cy="2103120"/>
          </a:xfrm>
          <a:prstGeom prst="rect">
            <a:avLst/>
          </a:prstGeom>
          <a:ln w="0">
            <a:noFill/>
          </a:ln>
          <a:effectLst>
            <a:glow rad="127080">
              <a:srgbClr val="000000"/>
            </a:glow>
          </a:effectLst>
        </p:spPr>
      </p:pic>
      <p:pic>
        <p:nvPicPr>
          <p:cNvPr id="306" name="Рисунок 130"/>
          <p:cNvPicPr/>
          <p:nvPr/>
        </p:nvPicPr>
        <p:blipFill>
          <a:blip r:embed="rId3"/>
          <a:stretch/>
        </p:blipFill>
        <p:spPr>
          <a:xfrm>
            <a:off x="8640000" y="4320000"/>
            <a:ext cx="3214440" cy="1799280"/>
          </a:xfrm>
          <a:prstGeom prst="rect">
            <a:avLst/>
          </a:prstGeom>
          <a:ln w="0">
            <a:noFill/>
          </a:ln>
          <a:effectLst>
            <a:glow rad="127080">
              <a:srgbClr val="000000"/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200" b="0" strike="noStrike" spc="-1">
                <a:solidFill>
                  <a:srgbClr val="000000"/>
                </a:solidFill>
                <a:latin typeface="Times New Roman"/>
              </a:rPr>
              <a:t>JavaScript</a:t>
            </a:r>
            <a:endParaRPr lang="ru-RU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1018080" y="1825560"/>
            <a:ext cx="6361200" cy="411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 algn="ctr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ru-RU" sz="2600" b="0" strike="noStrike" spc="-1">
                <a:solidFill>
                  <a:srgbClr val="000000"/>
                </a:solidFill>
                <a:latin typeface="Times New Roman"/>
              </a:rPr>
              <a:t>JavaScript — это язык управления элементами на сайте. Он умеет красить кнопки, запускать анимации, загружать эффекты, и всё это — без перезагрузки страницы. Например, вы нажали кнопку «Нравится» — вспыхнуло красное сердечко. Или навели курсор на три точки, и выпало меню. В обоих случаях на странице сработал скрипт. А JavaScript как раз главный по ним в интернете — отсюда и его название.</a:t>
            </a:r>
            <a:endParaRPr lang="ru-RU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Рисунок 133"/>
          <p:cNvPicPr/>
          <p:nvPr/>
        </p:nvPicPr>
        <p:blipFill>
          <a:blip r:embed="rId2"/>
          <a:stretch/>
        </p:blipFill>
        <p:spPr>
          <a:xfrm>
            <a:off x="8315640" y="1800000"/>
            <a:ext cx="3383640" cy="2159280"/>
          </a:xfrm>
          <a:prstGeom prst="rect">
            <a:avLst/>
          </a:prstGeom>
          <a:ln w="0">
            <a:noFill/>
          </a:ln>
          <a:effectLst>
            <a:glow rad="25560">
              <a:srgbClr val="000000"/>
            </a:glow>
          </a:effectLst>
        </p:spPr>
      </p:pic>
      <p:pic>
        <p:nvPicPr>
          <p:cNvPr id="310" name="Рисунок 134"/>
          <p:cNvPicPr/>
          <p:nvPr/>
        </p:nvPicPr>
        <p:blipFill>
          <a:blip r:embed="rId3"/>
          <a:stretch/>
        </p:blipFill>
        <p:spPr>
          <a:xfrm>
            <a:off x="8280000" y="4115160"/>
            <a:ext cx="3419280" cy="1889280"/>
          </a:xfrm>
          <a:prstGeom prst="rect">
            <a:avLst/>
          </a:prstGeom>
          <a:ln w="0">
            <a:noFill/>
          </a:ln>
          <a:effectLst>
            <a:glow rad="127080">
              <a:srgbClr val="000000"/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271520" y="260640"/>
            <a:ext cx="10514520" cy="104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ru-RU" sz="4200" b="0" strike="noStrike" spc="-1">
                <a:solidFill>
                  <a:srgbClr val="000000"/>
                </a:solidFill>
                <a:latin typeface="Times New Roman"/>
              </a:rPr>
              <a:t>Демонстрация практической части</a:t>
            </a:r>
            <a:endParaRPr lang="ru-RU" sz="4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3" name="Рисунок 312"/>
          <p:cNvPicPr/>
          <p:nvPr/>
        </p:nvPicPr>
        <p:blipFill>
          <a:blip r:embed="rId2"/>
          <a:stretch/>
        </p:blipFill>
        <p:spPr>
          <a:xfrm>
            <a:off x="6783120" y="2638080"/>
            <a:ext cx="4376880" cy="2221920"/>
          </a:xfrm>
          <a:prstGeom prst="rect">
            <a:avLst/>
          </a:prstGeom>
          <a:ln w="0">
            <a:noFill/>
          </a:ln>
          <a:effectLst>
            <a:glow rad="127080">
              <a:srgbClr val="000000"/>
            </a:glow>
          </a:effectLst>
        </p:spPr>
      </p:pic>
      <p:pic>
        <p:nvPicPr>
          <p:cNvPr id="314" name="Рисунок 313"/>
          <p:cNvPicPr/>
          <p:nvPr/>
        </p:nvPicPr>
        <p:blipFill>
          <a:blip r:embed="rId3"/>
          <a:stretch/>
        </p:blipFill>
        <p:spPr>
          <a:xfrm>
            <a:off x="1440000" y="2660400"/>
            <a:ext cx="4366080" cy="2199600"/>
          </a:xfrm>
          <a:prstGeom prst="rect">
            <a:avLst/>
          </a:prstGeom>
          <a:ln w="0">
            <a:noFill/>
          </a:ln>
          <a:effectLst>
            <a:glow rad="127080">
              <a:srgbClr val="000000"/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436</Words>
  <Application>Microsoft Office PowerPoint</Application>
  <PresentationFormat>Широкоэкранный</PresentationFormat>
  <Paragraphs>38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12</vt:i4>
      </vt:variant>
    </vt:vector>
  </HeadingPairs>
  <TitlesOfParts>
    <vt:vector size="23" baseType="lpstr">
      <vt:lpstr>Arial</vt:lpstr>
      <vt:lpstr>Calibri</vt:lpstr>
      <vt:lpstr>Symbol</vt:lpstr>
      <vt:lpstr>Times New Roman</vt:lpstr>
      <vt:lpstr>Wingdings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Создание онлайн игры «Dangerous field»</vt:lpstr>
      <vt:lpstr>Актуальность</vt:lpstr>
      <vt:lpstr>Цель проекта</vt:lpstr>
      <vt:lpstr>Задачи проекта</vt:lpstr>
      <vt:lpstr>Гипотеза</vt:lpstr>
      <vt:lpstr>HTML</vt:lpstr>
      <vt:lpstr>CSS</vt:lpstr>
      <vt:lpstr>JavaScript</vt:lpstr>
      <vt:lpstr>Демонстрация практической части</vt:lpstr>
      <vt:lpstr>Впечатление об игре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subject/>
  <dc:creator>user</dc:creator>
  <dc:description/>
  <cp:lastModifiedBy>viktorzankov77@gmail.com</cp:lastModifiedBy>
  <cp:revision>17</cp:revision>
  <dcterms:created xsi:type="dcterms:W3CDTF">2021-07-29T09:44:14Z</dcterms:created>
  <dcterms:modified xsi:type="dcterms:W3CDTF">2023-03-03T19:43:28Z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i4>12</vt:i4>
  </property>
</Properties>
</file>